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omments/modernComment_28E_36ED906A.xml" ContentType="application/vnd.ms-powerpoint.comments+xml"/>
  <Override PartName="/ppt/comments/modernComment_294_91DB3FD2.xml" ContentType="application/vnd.ms-powerpoint.comments+xml"/>
  <Override PartName="/ppt/comments/modernComment_293_F27BC3A9.xml" ContentType="application/vnd.ms-powerpoint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omments/modernComment_108_750D60B3.xml" ContentType="application/vnd.ms-powerpoint.comments+xml"/>
  <Override PartName="/ppt/notesSlides/notesSlide3.xml" ContentType="application/vnd.openxmlformats-officedocument.presentationml.notesSlide+xml"/>
  <Override PartName="/ppt/comments/modernComment_28B_ABBEEF20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  <p:sldMasterId id="2147483739" r:id="rId5"/>
    <p:sldMasterId id="2147483742" r:id="rId6"/>
    <p:sldMasterId id="2147483745" r:id="rId7"/>
    <p:sldMasterId id="2147483748" r:id="rId8"/>
    <p:sldMasterId id="2147483751" r:id="rId9"/>
    <p:sldMasterId id="2147483754" r:id="rId10"/>
    <p:sldMasterId id="2147483757" r:id="rId11"/>
  </p:sldMasterIdLst>
  <p:notesMasterIdLst>
    <p:notesMasterId r:id="rId37"/>
  </p:notesMasterIdLst>
  <p:handoutMasterIdLst>
    <p:handoutMasterId r:id="rId38"/>
  </p:handoutMasterIdLst>
  <p:sldIdLst>
    <p:sldId id="333" r:id="rId12"/>
    <p:sldId id="1502" r:id="rId13"/>
    <p:sldId id="654" r:id="rId14"/>
    <p:sldId id="660" r:id="rId15"/>
    <p:sldId id="1471" r:id="rId16"/>
    <p:sldId id="659" r:id="rId17"/>
    <p:sldId id="1492" r:id="rId18"/>
    <p:sldId id="1493" r:id="rId19"/>
    <p:sldId id="1498" r:id="rId20"/>
    <p:sldId id="1494" r:id="rId21"/>
    <p:sldId id="1497" r:id="rId22"/>
    <p:sldId id="1488" r:id="rId23"/>
    <p:sldId id="264" r:id="rId24"/>
    <p:sldId id="1479" r:id="rId25"/>
    <p:sldId id="1481" r:id="rId26"/>
    <p:sldId id="1482" r:id="rId27"/>
    <p:sldId id="1480" r:id="rId28"/>
    <p:sldId id="1489" r:id="rId29"/>
    <p:sldId id="1495" r:id="rId30"/>
    <p:sldId id="1499" r:id="rId31"/>
    <p:sldId id="1496" r:id="rId32"/>
    <p:sldId id="1500" r:id="rId33"/>
    <p:sldId id="1501" r:id="rId34"/>
    <p:sldId id="1490" r:id="rId35"/>
    <p:sldId id="651" r:id="rId3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19A046E-6B9B-4036-B476-3C61FA445E45}">
          <p14:sldIdLst>
            <p14:sldId id="333"/>
            <p14:sldId id="1502"/>
            <p14:sldId id="654"/>
            <p14:sldId id="660"/>
            <p14:sldId id="1471"/>
            <p14:sldId id="659"/>
            <p14:sldId id="1492"/>
            <p14:sldId id="1493"/>
            <p14:sldId id="1498"/>
            <p14:sldId id="1494"/>
            <p14:sldId id="1497"/>
            <p14:sldId id="1488"/>
            <p14:sldId id="264"/>
            <p14:sldId id="1479"/>
            <p14:sldId id="1481"/>
            <p14:sldId id="1482"/>
            <p14:sldId id="1480"/>
            <p14:sldId id="1489"/>
            <p14:sldId id="1495"/>
            <p14:sldId id="1499"/>
            <p14:sldId id="1496"/>
            <p14:sldId id="1500"/>
            <p14:sldId id="1501"/>
            <p14:sldId id="1490"/>
            <p14:sldId id="6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D72165-4C9D-0CD8-F334-13F6F8F7DBEE}" name="Emma Hill" initials="EH" userId="S::emma.hill@lhch.nhs.uk::cf326ac7-5206-4615-8eb5-472de05b7c08" providerId="AD"/>
  <p188:author id="{847DC5A5-C2A8-0D3C-70E4-D850F7C51976}" name="Peter Cook" initials="PC" userId="S::peter.cook@lhch.nhs.uk::0b50a333-a5a7-479b-a212-53afbff7039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AF64"/>
    <a:srgbClr val="4F2683"/>
    <a:srgbClr val="FFC850"/>
    <a:srgbClr val="F8971D"/>
    <a:srgbClr val="D95E2D"/>
    <a:srgbClr val="CBCBCB"/>
    <a:srgbClr val="5F5F5F"/>
    <a:srgbClr val="28A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FEEFDF-7AEC-4D47-89AC-2085F5CEB737}" v="203" dt="2025-03-13T14:20:04.170"/>
    <p1510:client id="{98678272-E9DD-A42E-5C48-6373A8560C36}" v="187" dt="2025-03-13T13:43:47.194"/>
    <p1510:client id="{C9971C03-F43F-054F-85A1-C366E37B9A1C}" v="66" dt="2025-03-13T07:11:42.291"/>
    <p1510:client id="{F95D73A1-69A1-4D89-490C-9A9B5C3AB272}" v="18" dt="2025-03-13T10:33:55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presProps" Target="presProp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microsoft.com/office/2015/10/relationships/revisionInfo" Target="revisionInfo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HCH-FS01\Support_And_Corporate_Services\Human%20Resources\Workforce\Workforce%20Information\Workforce%20Reports%20from%20July%2016%20-%20working%20and%20templates\Staff%20Survey%202024\h.%20Board%20Report%20working%20VL\Specialist%20Trust%20Graph\Board%20Report%202024_v1%20VL%20Working%20v0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LHCH-FS01\Support_And_Corporate_Services\Human%20Resources\Workforce\Workforce%20Information\Workforce%20Reports%20from%20July%2016%20-%20working%20and%20templates\Staff%20Survey%202024\h.%20Board%20Report%20working%20VL\Specialist%20Trust%20Graph\Board%20Report%202024_v1%20VL%20Working%20v0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LHCH-FS01\Support_And_Corporate_Services\Human%20Resources\Workforce\Workforce%20Information\Workforce%20Reports%20from%20July%2016%20-%20working%20and%20templates\Staff%20Survey%202024\h.%20Board%20Report%20working%20VL\Specialist%20Trust%20Graph\Board%20Report%202024_v1%20VL%20Working%20v0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LHCH-FS01\Support_And_Corporate_Services\Human%20Resources\Workforce\Workforce%20Information\Workforce%20Reports%20from%20July%2016%20-%20working%20and%20templates\Staff%20Survey%202024\h.%20Board%20Report%20working%20VL\Specialist%20Trust%20Graph\Board%20Report%202024_v1%20VL%20Working%20v0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u="none" strike="noStrike" kern="1200" spc="0" baseline="0">
                <a:solidFill>
                  <a:srgbClr val="7030A0"/>
                </a:solidFill>
                <a:effectLst/>
              </a:rPr>
              <a:t>How do we compare against key indicators?</a:t>
            </a:r>
            <a:endParaRPr lang="en-GB" sz="1800" b="0" i="0" u="none" strike="noStrike" kern="1200" spc="0" baseline="0">
              <a:solidFill>
                <a:srgbClr val="7030A0"/>
              </a:solidFill>
              <a:effectLst/>
            </a:endParaRPr>
          </a:p>
          <a:p>
            <a:pPr>
              <a:defRPr sz="1800"/>
            </a:pPr>
            <a:r>
              <a:rPr lang="en-GB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I would recommend my organisation as a place to work</a:t>
            </a:r>
          </a:p>
          <a:p>
            <a:pPr>
              <a:defRPr sz="1800"/>
            </a:pPr>
            <a:r>
              <a:rPr lang="en-US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(LHCH 2024 ranked 1st out of 13 Acute Specialist Trusts)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numFmt formatCode="0.00%" sourceLinked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7030A0"/>
          </a:solidFill>
          <a:ln>
            <a:noFill/>
          </a:ln>
          <a:effectLst/>
        </c:spP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10-4288-AB02-17C2385F2C96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'Pivot - Acute Specialist Trust'!$A$3:$B$15</c:f>
              <c:multiLvlStrCache>
                <c:ptCount val="13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7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  <c:lvl>
                  <c:pt idx="0">
                    <c:v>Liverpool Heart and Chest Hospital NHS Foundation Trust</c:v>
                  </c:pt>
                  <c:pt idx="1">
                    <c:v>The Christie NHS Foundation Trust</c:v>
                  </c:pt>
                  <c:pt idx="2">
                    <c:v>Royal National Orthopaedic Hospital NHS Trust</c:v>
                  </c:pt>
                  <c:pt idx="3">
                    <c:v>The Royal Marsden NHS Foundation Trust</c:v>
                  </c:pt>
                  <c:pt idx="4">
                    <c:v>Great Ormond Street Hospital for Children NHS Foundation Trust</c:v>
                  </c:pt>
                  <c:pt idx="5">
                    <c:v>The Robert Jones and Agnes Hunt Orthopaedic Hospital NHS Foundation Trust</c:v>
                  </c:pt>
                  <c:pt idx="6">
                    <c:v>Queen Victoria Hospital NHS Foundation Trust</c:v>
                  </c:pt>
                  <c:pt idx="7">
                    <c:v>The Clatterbridge Cancer Centre NHS Foundation Trust</c:v>
                  </c:pt>
                  <c:pt idx="8">
                    <c:v>The Royal Orthopaedic Hospital NHS Foundation Trust</c:v>
                  </c:pt>
                  <c:pt idx="9">
                    <c:v>Royal Papworth Hospital NHS Foundation Trust</c:v>
                  </c:pt>
                  <c:pt idx="10">
                    <c:v>The Walton Centre NHS Foundation Trust</c:v>
                  </c:pt>
                  <c:pt idx="11">
                    <c:v>Moorfields Eye Hospital NHS Foundation Trust</c:v>
                  </c:pt>
                  <c:pt idx="12">
                    <c:v>Liverpool Women's NHS Foundation Trust</c:v>
                  </c:pt>
                </c:lvl>
              </c:multiLvlStrCache>
            </c:multiLvlStrRef>
          </c:cat>
          <c:val>
            <c:numRef>
              <c:f>'Pivot - Acute Specialist Trust'!$C$3:$C$15</c:f>
              <c:numCache>
                <c:formatCode>0.0%</c:formatCode>
                <c:ptCount val="13"/>
                <c:pt idx="0">
                  <c:v>0.82899999999999996</c:v>
                </c:pt>
                <c:pt idx="1">
                  <c:v>0.78680000000000005</c:v>
                </c:pt>
                <c:pt idx="2">
                  <c:v>0.76100000000000001</c:v>
                </c:pt>
                <c:pt idx="3">
                  <c:v>0.75380000000000003</c:v>
                </c:pt>
                <c:pt idx="4">
                  <c:v>0.73699999999999999</c:v>
                </c:pt>
                <c:pt idx="5">
                  <c:v>0.73670000000000002</c:v>
                </c:pt>
                <c:pt idx="6">
                  <c:v>0.73340000000000005</c:v>
                </c:pt>
                <c:pt idx="7">
                  <c:v>0.73340000000000005</c:v>
                </c:pt>
                <c:pt idx="8">
                  <c:v>0.71650000000000003</c:v>
                </c:pt>
                <c:pt idx="9">
                  <c:v>0.70660000000000001</c:v>
                </c:pt>
                <c:pt idx="10">
                  <c:v>0.70179999999999998</c:v>
                </c:pt>
                <c:pt idx="11">
                  <c:v>0.6653</c:v>
                </c:pt>
                <c:pt idx="12">
                  <c:v>0.63039999999999996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10-4288-AB02-17C2385F2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3525952"/>
        <c:axId val="1425711824"/>
      </c:barChart>
      <c:catAx>
        <c:axId val="121352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5711824"/>
        <c:crosses val="autoZero"/>
        <c:auto val="1"/>
        <c:lblAlgn val="ctr"/>
        <c:lblOffset val="100"/>
        <c:noMultiLvlLbl val="0"/>
      </c:catAx>
      <c:valAx>
        <c:axId val="1425711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352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u="none" strike="noStrike" kern="1200" spc="0" baseline="0">
                <a:solidFill>
                  <a:srgbClr val="7030A0"/>
                </a:solidFill>
                <a:effectLst/>
              </a:rPr>
              <a:t>How do we compare against key indicators?</a:t>
            </a:r>
            <a:endParaRPr lang="en-GB" sz="1800" b="0" i="0" u="none" strike="noStrike" kern="1200" spc="0" baseline="0">
              <a:solidFill>
                <a:srgbClr val="7030A0"/>
              </a:solidFill>
              <a:effectLst/>
            </a:endParaRPr>
          </a:p>
          <a:p>
            <a:pPr>
              <a:defRPr sz="1800"/>
            </a:pPr>
            <a:r>
              <a:rPr lang="en-GB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Care of patients / service users is my organisation's top priority</a:t>
            </a:r>
          </a:p>
          <a:p>
            <a:pPr>
              <a:defRPr sz="1800"/>
            </a:pPr>
            <a:r>
              <a:rPr lang="en-US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(LHCH 2024 ranked 1st out of 13 of Acute Specialist Trusts)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numFmt formatCode="0.00%" sourceLinked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7030A0"/>
          </a:solidFill>
          <a:ln>
            <a:noFill/>
          </a:ln>
          <a:effectLst/>
        </c:spP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1C-45AF-9412-CAF99573C8D2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'Pivot - Acute Specialist Trust'!$I$3:$J$15</c:f>
              <c:multiLvlStrCache>
                <c:ptCount val="13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  <c:lvl>
                  <c:pt idx="0">
                    <c:v>Liverpool Heart and Chest Hospital NHS Foundation Trust</c:v>
                  </c:pt>
                  <c:pt idx="1">
                    <c:v>The Royal Marsden NHS Foundation Trust</c:v>
                  </c:pt>
                  <c:pt idx="2">
                    <c:v>The Christie NHS Foundation Trust</c:v>
                  </c:pt>
                  <c:pt idx="3">
                    <c:v>The Clatterbridge Cancer Centre NHS Foundation Trust</c:v>
                  </c:pt>
                  <c:pt idx="4">
                    <c:v>Queen Victoria Hospital NHS Foundation Trust</c:v>
                  </c:pt>
                  <c:pt idx="5">
                    <c:v>Royal Papworth Hospital NHS Foundation Trust</c:v>
                  </c:pt>
                  <c:pt idx="6">
                    <c:v>Great Ormond Street Hospital for Children NHS Foundation Trust</c:v>
                  </c:pt>
                  <c:pt idx="7">
                    <c:v>Royal National Orthopaedic Hospital NHS Trust</c:v>
                  </c:pt>
                  <c:pt idx="8">
                    <c:v>The Royal Orthopaedic Hospital NHS Foundation Trust</c:v>
                  </c:pt>
                  <c:pt idx="9">
                    <c:v>The Walton Centre NHS Foundation Trust</c:v>
                  </c:pt>
                  <c:pt idx="10">
                    <c:v>Moorfields Eye Hospital NHS Foundation Trust</c:v>
                  </c:pt>
                  <c:pt idx="11">
                    <c:v>The Robert Jones and Agnes Hunt Orthopaedic Hospital NHS Foundation Trust</c:v>
                  </c:pt>
                  <c:pt idx="12">
                    <c:v>Liverpool Women's NHS Foundation Trust</c:v>
                  </c:pt>
                </c:lvl>
              </c:multiLvlStrCache>
            </c:multiLvlStrRef>
          </c:cat>
          <c:val>
            <c:numRef>
              <c:f>'Pivot - Acute Specialist Trust'!$K$3:$K$15</c:f>
              <c:numCache>
                <c:formatCode>0.0%</c:formatCode>
                <c:ptCount val="13"/>
                <c:pt idx="0">
                  <c:v>0.91690000000000005</c:v>
                </c:pt>
                <c:pt idx="1">
                  <c:v>0.89949999999999997</c:v>
                </c:pt>
                <c:pt idx="2">
                  <c:v>0.8952</c:v>
                </c:pt>
                <c:pt idx="3">
                  <c:v>0.88759999999999994</c:v>
                </c:pt>
                <c:pt idx="4">
                  <c:v>0.88680000000000003</c:v>
                </c:pt>
                <c:pt idx="5">
                  <c:v>0.87380000000000002</c:v>
                </c:pt>
                <c:pt idx="6">
                  <c:v>0.86060000000000003</c:v>
                </c:pt>
                <c:pt idx="7">
                  <c:v>0.85260000000000002</c:v>
                </c:pt>
                <c:pt idx="8">
                  <c:v>0.84040000000000004</c:v>
                </c:pt>
                <c:pt idx="9">
                  <c:v>0.83620000000000005</c:v>
                </c:pt>
                <c:pt idx="10">
                  <c:v>0.83479999999999999</c:v>
                </c:pt>
                <c:pt idx="11">
                  <c:v>0.81869999999999998</c:v>
                </c:pt>
                <c:pt idx="12">
                  <c:v>0.78890000000000005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1C-45AF-9412-CAF99573C8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9173056"/>
        <c:axId val="766985632"/>
      </c:barChart>
      <c:catAx>
        <c:axId val="1229173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6985632"/>
        <c:crosses val="autoZero"/>
        <c:auto val="1"/>
        <c:lblAlgn val="ctr"/>
        <c:lblOffset val="100"/>
        <c:noMultiLvlLbl val="0"/>
      </c:catAx>
      <c:valAx>
        <c:axId val="76698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917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How do we compare against key indicators?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800"/>
            </a:pPr>
            <a:r>
              <a:rPr lang="en-US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Staff Engagement Score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800"/>
            </a:pPr>
            <a:r>
              <a:rPr lang="en-US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(LHCH 2024 ranked 1st out of 13 of Acute Specialist Trusts)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numFmt formatCode="#,##0.0" sourceLinked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7030A0"/>
          </a:solidFill>
          <a:ln>
            <a:noFill/>
          </a:ln>
          <a:effectLst/>
        </c:spP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82-43E1-9073-8A0CCB0D7A09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'Pivot - Acute Specialist Trust'!$M$3:$N$15</c:f>
              <c:multiLvlStrCache>
                <c:ptCount val="13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4</c:v>
                  </c:pt>
                  <c:pt idx="5">
                    <c:v>6</c:v>
                  </c:pt>
                  <c:pt idx="6">
                    <c:v>6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  <c:lvl>
                  <c:pt idx="0">
                    <c:v>Liverpool Heart and Chest Hospital NHS Foundation Trust</c:v>
                  </c:pt>
                  <c:pt idx="1">
                    <c:v>The Christie NHS Foundation Trust</c:v>
                  </c:pt>
                  <c:pt idx="2">
                    <c:v>The Royal Marsden NHS Foundation Trust</c:v>
                  </c:pt>
                  <c:pt idx="3">
                    <c:v>Queen Victoria Hospital NHS Foundation Trust</c:v>
                  </c:pt>
                  <c:pt idx="4">
                    <c:v>The Clatterbridge Cancer Centre NHS Foundation Trust</c:v>
                  </c:pt>
                  <c:pt idx="5">
                    <c:v>Royal National Orthopaedic Hospital NHS Trust</c:v>
                  </c:pt>
                  <c:pt idx="6">
                    <c:v>The Robert Jones and Agnes Hunt Orthopaedic Hospital NHS Foundation Trust</c:v>
                  </c:pt>
                  <c:pt idx="7">
                    <c:v>The Walton Centre NHS Foundation Trust</c:v>
                  </c:pt>
                  <c:pt idx="8">
                    <c:v>Royal Papworth Hospital NHS Foundation Trust</c:v>
                  </c:pt>
                  <c:pt idx="9">
                    <c:v>Great Ormond Street Hospital for Children NHS Foundation Trust</c:v>
                  </c:pt>
                  <c:pt idx="10">
                    <c:v>Moorfields Eye Hospital NHS Foundation Trust</c:v>
                  </c:pt>
                  <c:pt idx="11">
                    <c:v>The Royal Orthopaedic Hospital NHS Foundation Trust</c:v>
                  </c:pt>
                  <c:pt idx="12">
                    <c:v>Liverpool Women's NHS Foundation Trust</c:v>
                  </c:pt>
                </c:lvl>
              </c:multiLvlStrCache>
            </c:multiLvlStrRef>
          </c:cat>
          <c:val>
            <c:numRef>
              <c:f>'Pivot - Acute Specialist Trust'!$O$3:$O$15</c:f>
              <c:numCache>
                <c:formatCode>0.0</c:formatCode>
                <c:ptCount val="13"/>
                <c:pt idx="0">
                  <c:v>7.72</c:v>
                </c:pt>
                <c:pt idx="1">
                  <c:v>7.52</c:v>
                </c:pt>
                <c:pt idx="2">
                  <c:v>7.41</c:v>
                </c:pt>
                <c:pt idx="3">
                  <c:v>7.39</c:v>
                </c:pt>
                <c:pt idx="4">
                  <c:v>7.39</c:v>
                </c:pt>
                <c:pt idx="5">
                  <c:v>7.34</c:v>
                </c:pt>
                <c:pt idx="6">
                  <c:v>7.34</c:v>
                </c:pt>
                <c:pt idx="7">
                  <c:v>7.26</c:v>
                </c:pt>
                <c:pt idx="8">
                  <c:v>7.24</c:v>
                </c:pt>
                <c:pt idx="9">
                  <c:v>7.21</c:v>
                </c:pt>
                <c:pt idx="10">
                  <c:v>7.16</c:v>
                </c:pt>
                <c:pt idx="11">
                  <c:v>7.12</c:v>
                </c:pt>
                <c:pt idx="12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82-43E1-9073-8A0CCB0D7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7135696"/>
        <c:axId val="1425692144"/>
      </c:barChart>
      <c:catAx>
        <c:axId val="155713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5692144"/>
        <c:crosses val="autoZero"/>
        <c:auto val="1"/>
        <c:lblAlgn val="ctr"/>
        <c:lblOffset val="100"/>
        <c:noMultiLvlLbl val="0"/>
      </c:catAx>
      <c:valAx>
        <c:axId val="142569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13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u="none" strike="noStrike" kern="1200" spc="0" baseline="0">
                <a:solidFill>
                  <a:srgbClr val="7030A0"/>
                </a:solidFill>
                <a:effectLst/>
              </a:rPr>
              <a:t>How do we compare against key indicators?</a:t>
            </a:r>
            <a:endParaRPr lang="en-GB" sz="1800" b="0" i="0" u="none" strike="noStrike" kern="1200" spc="0" baseline="0">
              <a:solidFill>
                <a:srgbClr val="7030A0"/>
              </a:solidFill>
              <a:effectLst/>
            </a:endParaRPr>
          </a:p>
          <a:p>
            <a:pPr>
              <a:defRPr sz="1800"/>
            </a:pPr>
            <a:r>
              <a:rPr lang="en-GB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If a friend or relative needed treatment I would be happy with the standard of care provided by this organisation </a:t>
            </a:r>
          </a:p>
          <a:p>
            <a:pPr>
              <a:defRPr sz="1800"/>
            </a:pPr>
            <a:r>
              <a:rPr lang="en-US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(LHCH 2024 ranked 1st out of 13 of Acute Specialist Trusts)</a:t>
            </a:r>
            <a:endParaRPr lang="en-GB"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numFmt formatCode="0.00%" sourceLinked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7030A0"/>
          </a:solidFill>
          <a:ln>
            <a:noFill/>
          </a:ln>
          <a:effectLst/>
        </c:spP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43-432C-9D12-32DE4A84128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43-432C-9D12-32DE4A841282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'Pivot - Acute Specialist Trust'!$E$3:$F$15</c:f>
              <c:multiLvlStrCache>
                <c:ptCount val="13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  <c:lvl>
                  <c:pt idx="0">
                    <c:v>Liverpool Heart and Chest Hospital NHS Foundation Trust</c:v>
                  </c:pt>
                  <c:pt idx="1">
                    <c:v>Queen Victoria Hospital NHS Foundation Trust</c:v>
                  </c:pt>
                  <c:pt idx="2">
                    <c:v>The Robert Jones and Agnes Hunt Orthopaedic Hospital NHS Foundation Trust</c:v>
                  </c:pt>
                  <c:pt idx="3">
                    <c:v>The Christie NHS Foundation Trust</c:v>
                  </c:pt>
                  <c:pt idx="4">
                    <c:v>Royal Papworth Hospital NHS Foundation Trust</c:v>
                  </c:pt>
                  <c:pt idx="5">
                    <c:v>The Royal Marsden NHS Foundation Trust</c:v>
                  </c:pt>
                  <c:pt idx="6">
                    <c:v>The Clatterbridge Cancer Centre NHS Foundation Trust</c:v>
                  </c:pt>
                  <c:pt idx="7">
                    <c:v>The Walton Centre NHS Foundation Trust</c:v>
                  </c:pt>
                  <c:pt idx="8">
                    <c:v>Great Ormond Street Hospital for Children NHS Foundation Trust</c:v>
                  </c:pt>
                  <c:pt idx="9">
                    <c:v>Royal National Orthopaedic Hospital NHS Trust</c:v>
                  </c:pt>
                  <c:pt idx="10">
                    <c:v>Moorfields Eye Hospital NHS Foundation Trust</c:v>
                  </c:pt>
                  <c:pt idx="11">
                    <c:v>The Royal Orthopaedic Hospital NHS Foundation Trust</c:v>
                  </c:pt>
                  <c:pt idx="12">
                    <c:v>Liverpool Women's NHS Foundation Trust</c:v>
                  </c:pt>
                </c:lvl>
              </c:multiLvlStrCache>
            </c:multiLvlStrRef>
          </c:cat>
          <c:val>
            <c:numRef>
              <c:f>'Pivot - Acute Specialist Trust'!$G$3:$G$15</c:f>
              <c:numCache>
                <c:formatCode>0.0%</c:formatCode>
                <c:ptCount val="13"/>
                <c:pt idx="0">
                  <c:v>0.93230000000000002</c:v>
                </c:pt>
                <c:pt idx="1">
                  <c:v>0.9304</c:v>
                </c:pt>
                <c:pt idx="2">
                  <c:v>0.91620000000000001</c:v>
                </c:pt>
                <c:pt idx="3">
                  <c:v>0.91059999999999997</c:v>
                </c:pt>
                <c:pt idx="4">
                  <c:v>0.90800000000000003</c:v>
                </c:pt>
                <c:pt idx="5">
                  <c:v>0.90380000000000005</c:v>
                </c:pt>
                <c:pt idx="6">
                  <c:v>0.89439999999999997</c:v>
                </c:pt>
                <c:pt idx="7">
                  <c:v>0.87490000000000001</c:v>
                </c:pt>
                <c:pt idx="8">
                  <c:v>0.86799999999999999</c:v>
                </c:pt>
                <c:pt idx="9">
                  <c:v>0.85170000000000001</c:v>
                </c:pt>
                <c:pt idx="10">
                  <c:v>0.85119999999999996</c:v>
                </c:pt>
                <c:pt idx="11">
                  <c:v>0.84460000000000002</c:v>
                </c:pt>
                <c:pt idx="12">
                  <c:v>0.72389999999999999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43-432C-9D12-32DE4A841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7202976"/>
        <c:axId val="1469633408"/>
      </c:barChart>
      <c:catAx>
        <c:axId val="155720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9633408"/>
        <c:crosses val="autoZero"/>
        <c:auto val="1"/>
        <c:lblAlgn val="ctr"/>
        <c:lblOffset val="100"/>
        <c:noMultiLvlLbl val="0"/>
      </c:catAx>
      <c:valAx>
        <c:axId val="146963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20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08_750D60B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65E8212-10A0-4B05-8C58-78A7909719C6}" authorId="{1FD72165-4C9D-0CD8-F334-13F6F8F7DBEE}" created="2025-03-07T11:00:32.253">
    <pc:sldMkLst xmlns:pc="http://schemas.microsoft.com/office/powerpoint/2013/main/command">
      <pc:docMk/>
      <pc:sldMk cId="1963810995" sldId="264"/>
    </pc:sldMkLst>
    <p188:txBody>
      <a:bodyPr/>
      <a:lstStyle/>
      <a:p>
        <a:r>
          <a:rPr lang="en-GB"/>
          <a:t>Updated</a:t>
        </a:r>
      </a:p>
    </p188:txBody>
  </p188:cm>
</p188:cmLst>
</file>

<file path=ppt/comments/modernComment_28B_ABBEEF2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F49B498-23D3-4445-A217-9FDCC249AAF5}" authorId="{1FD72165-4C9D-0CD8-F334-13F6F8F7DBEE}" created="2025-03-07T11:08:12.092">
    <pc:sldMkLst xmlns:pc="http://schemas.microsoft.com/office/powerpoint/2013/main/command">
      <pc:docMk/>
      <pc:sldMk cId="2881416992" sldId="651"/>
    </pc:sldMkLst>
    <p188:txBody>
      <a:bodyPr/>
      <a:lstStyle/>
      <a:p>
        <a:r>
          <a:rPr lang="en-GB"/>
          <a:t>Need new dates </a:t>
        </a:r>
      </a:p>
    </p188:txBody>
  </p188:cm>
</p188:cmLst>
</file>

<file path=ppt/comments/modernComment_28E_36ED906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5E10A15-BA0B-4B73-915F-9EBAB1591E60}" authorId="{1FD72165-4C9D-0CD8-F334-13F6F8F7DBEE}" created="2025-03-07T10:47:27.752">
    <pc:sldMkLst xmlns:pc="http://schemas.microsoft.com/office/powerpoint/2013/main/command">
      <pc:docMk/>
      <pc:sldMk cId="921538666" sldId="654"/>
    </pc:sldMkLst>
    <p188:txBody>
      <a:bodyPr/>
      <a:lstStyle/>
      <a:p>
        <a:r>
          <a:rPr lang="en-GB"/>
          <a:t>Updated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03-07T14:04:56.954" authorId="{847DC5A5-C2A8-0D3C-70E4-D850F7C51976}"/>
          </p223:rxn>
        </p223:reactions>
      </p:ext>
    </p188:extLst>
  </p188:cm>
</p188:cmLst>
</file>

<file path=ppt/comments/modernComment_293_F27BC3A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A91A2EA-2141-46F2-BA44-67ABF2CA0519}" authorId="{1FD72165-4C9D-0CD8-F334-13F6F8F7DBEE}" created="2025-03-07T11:00:10.534">
    <pc:sldMkLst xmlns:pc="http://schemas.microsoft.com/office/powerpoint/2013/main/command">
      <pc:docMk/>
      <pc:sldMk cId="4068197289" sldId="659"/>
    </pc:sldMkLst>
    <p188:txBody>
      <a:bodyPr/>
      <a:lstStyle/>
      <a:p>
        <a:r>
          <a:rPr lang="en-GB"/>
          <a:t>Can only update for Acute Specialist Trusts - no other information available</a:t>
        </a:r>
      </a:p>
    </p188:txBody>
  </p188:cm>
</p188:cmLst>
</file>

<file path=ppt/comments/modernComment_294_91DB3FD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2D849D3-A515-446D-B564-7FBAFE4215A1}" authorId="{1FD72165-4C9D-0CD8-F334-13F6F8F7DBEE}" created="2025-03-07T10:47:38.721">
    <pc:sldMkLst xmlns:pc="http://schemas.microsoft.com/office/powerpoint/2013/main/command">
      <pc:docMk/>
      <pc:sldMk cId="2447065042" sldId="660"/>
    </pc:sldMkLst>
    <p188:txBody>
      <a:bodyPr/>
      <a:lstStyle/>
      <a:p>
        <a:r>
          <a:rPr lang="en-GB"/>
          <a:t>Updated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8C237F4-301F-DA43-B4D4-E7BBDEBBA0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B5A49-48AF-034C-888A-9F420170DB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5257D-0302-624C-884C-F50B299F7386}" type="datetime1">
              <a:rPr lang="en-GB" smtClean="0"/>
              <a:t>13/03/2025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7F3C0-AD34-5A4A-B27E-250862593F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409813-B459-4743-BF34-C8B2C843372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C4545-25F6-944D-86CF-EA81BD38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0550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82689-571A-B24B-9671-370EFB1AD43C}" type="datetime1">
              <a:rPr lang="en-GB" smtClean="0"/>
              <a:t>13/03/2025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85F33-7DA6-424A-BEB6-8E621AFB5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693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5B80E-2E3B-4C97-A1D8-99DF51BB058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950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A1092-54E6-40A8-9469-6F164EC71DA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139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3F3DA-6B88-4952-991F-FE04B3617CA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92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54CED2-8856-3049-BBDE-40994C100428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4C4D7DC-7B20-2449-BD2E-3B9518959AF8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43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60995-D774-0A46-B467-2C52A93C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49656"/>
            <a:ext cx="11461476" cy="823912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F04D1-1D24-8545-BE44-8F5347713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674" y="2020823"/>
            <a:ext cx="5633901" cy="66713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4F26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6AAA1-70A3-BA4A-9EA1-2C0F8F534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3674" y="2687955"/>
            <a:ext cx="5633901" cy="3493389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1D8837-ABB3-9045-A4A0-A0A5FC6AA5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20823"/>
            <a:ext cx="5659302" cy="667131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4F26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003F8-FB36-8345-915A-295EB74B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87955"/>
            <a:ext cx="5652950" cy="349338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22EADB-22A1-8E4B-9314-AB7EC8B13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A2E7-967D-8549-90F5-C1C435E24400}" type="datetime1">
              <a:rPr lang="en-GB" smtClean="0"/>
              <a:t>13/03/2025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B18BC9-147E-784E-892C-8C5F90439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0956-C20B-964F-AF08-04651053C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2EE56D-C1D9-934A-9AE7-442A7B872363}"/>
              </a:ext>
            </a:extLst>
          </p:cNvPr>
          <p:cNvCxnSpPr>
            <a:cxnSpLocks/>
          </p:cNvCxnSpPr>
          <p:nvPr userDrawn="1"/>
        </p:nvCxnSpPr>
        <p:spPr>
          <a:xfrm>
            <a:off x="366850" y="1938528"/>
            <a:ext cx="11458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4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E392B-BBD6-EF4B-A321-10EC5C35DA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31292"/>
            <a:ext cx="11458300" cy="842276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78B1F5-01D3-3349-8EC2-D012A1EE2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6B5A-D839-D44D-B4C8-AF5167ED2629}" type="datetime1">
              <a:rPr lang="en-GB" smtClean="0"/>
              <a:t>13/03/2025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1FA987-029E-014B-9D84-2653CE656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CCAC2B-4B3B-4242-B9FE-B79289D17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39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E63F042-2F27-FD47-AD7A-5758C9D742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7BB5A-0552-D14B-A65B-65C378F1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ECE1E-1B55-2947-9963-54AF5CBEA441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90AAF-5516-4C49-9531-2F4837C73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767DD-2EC7-B34D-B8F5-F2E8DC612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14D38A7-40DB-294A-BD57-118281AE7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090" y="5125266"/>
            <a:ext cx="12002530" cy="11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69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17B3D3-3375-FA48-8B94-1D7D1D933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3D3A8D-4B03-B847-9AD2-84C8E96CF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9493D-0E85-E343-9965-59201105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625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D80A-AB39-984B-9B38-DE5B213FE0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42288"/>
            <a:ext cx="5729150" cy="1069975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AB1-D998-1143-BE1C-676AF9B9E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0216" y="1042289"/>
            <a:ext cx="5524934" cy="4873625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534B8-BC4C-8041-9EE3-23E9506C4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6850" y="2304288"/>
            <a:ext cx="5729150" cy="361956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A0CEA-1FC2-1B4D-A93D-42D53F7B0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06FD-BE82-D24B-994D-D065C345C366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A10338-EF2F-2445-945B-A9C2E08D5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929D9-7D00-C34C-8FAD-BBF6C0EE6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6AE784-0B32-FE41-94FB-A47C04D9C112}"/>
              </a:ext>
            </a:extLst>
          </p:cNvPr>
          <p:cNvCxnSpPr>
            <a:cxnSpLocks/>
          </p:cNvCxnSpPr>
          <p:nvPr userDrawn="1"/>
        </p:nvCxnSpPr>
        <p:spPr>
          <a:xfrm>
            <a:off x="366850" y="2212848"/>
            <a:ext cx="5729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400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6CA76-B875-FA4A-A114-807B8DB152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42288"/>
            <a:ext cx="5729150" cy="1069975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5A241-5F47-8348-81F0-034811670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09360" y="1042289"/>
            <a:ext cx="5515790" cy="48736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E6303-B2FC-EE4C-8ACD-8D563F5AA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6850" y="2304288"/>
            <a:ext cx="5729150" cy="3619564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B9876-2084-6543-B0CE-0B1BD53B9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2DE2-6DF5-C246-B7E3-9E63962142D1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32706-E4E2-A84E-9EF9-BA61A445D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EA5D1-D051-3E40-B6EA-0D28709C9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DA6217-7ECF-8747-B6BA-0C13B8B5E7C5}"/>
              </a:ext>
            </a:extLst>
          </p:cNvPr>
          <p:cNvCxnSpPr>
            <a:cxnSpLocks/>
          </p:cNvCxnSpPr>
          <p:nvPr userDrawn="1"/>
        </p:nvCxnSpPr>
        <p:spPr>
          <a:xfrm>
            <a:off x="366850" y="2212848"/>
            <a:ext cx="5729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684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87044" y="589481"/>
            <a:ext cx="10476198" cy="5997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rgbClr val="1783A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3984868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rgbClr val="67017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67017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24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rgbClr val="67017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67017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16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6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D6D5990-D230-494A-AFE1-A377BD46F56A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D1504A-26E7-5C43-A957-655C79045144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492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04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47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632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48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5564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36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3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98437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3747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300" y="-1193800"/>
            <a:ext cx="9144000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add header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00" y="1834355"/>
            <a:ext cx="5727700" cy="43275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add text</a:t>
            </a:r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C9DDEA-C537-C946-8DE7-3380F35706D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88088" y="1834356"/>
            <a:ext cx="5573712" cy="3189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811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E65C1-2D6A-4548-A657-35A429DF83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9351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divider slide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B8216-5E76-534E-A50C-AE0F45B235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4148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divider slide subtitle style</a:t>
            </a:r>
            <a:endParaRPr lang="en-US"/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C6DB9875-F369-F54E-8B72-CE2E00D077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2FC96FC-864F-9541-B95D-6AADB46A66E0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01E0844-252A-C44A-B426-8D811F61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5F513F7F-D0D8-C647-A500-6827B2013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704BEA-DAD4-A74D-B97F-8D2ED3A2B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6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F5195D-5BA5-DC43-812E-3D99A77AF64E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77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B88E271-B3DF-3847-9E4A-D9F367CE14CC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523E76-A290-AE4C-A6AB-FDC327C41D99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84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B88E271-B3DF-3847-9E4A-D9F367CE14CC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523E76-A290-AE4C-A6AB-FDC327C41D99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10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5C79-2BB5-7B44-82EF-43AE916DE6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0635B-38A6-8B49-8A9C-38B468E6F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952" y="3694114"/>
            <a:ext cx="6864096" cy="156368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8316B-1A1A-CE4E-9CB4-0A80B5CE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B88E271-B3DF-3847-9E4A-D9F367CE14CC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3F87C-CE36-544B-A3C6-2F908899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86177-310A-9C40-ABCC-C6A81218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523E76-A290-AE4C-A6AB-FDC327C41D99}"/>
              </a:ext>
            </a:extLst>
          </p:cNvPr>
          <p:cNvCxnSpPr>
            <a:cxnSpLocks/>
          </p:cNvCxnSpPr>
          <p:nvPr userDrawn="1"/>
        </p:nvCxnSpPr>
        <p:spPr>
          <a:xfrm>
            <a:off x="2310384" y="3602038"/>
            <a:ext cx="75712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9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213A9-1C9D-CE44-B1EA-6FA615AD70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24695"/>
            <a:ext cx="11458300" cy="842276"/>
          </a:xfrm>
        </p:spPr>
        <p:txBody>
          <a:bodyPr anchor="b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22039-20E6-9A42-AB96-1A56E00F2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850" y="2013377"/>
            <a:ext cx="11458300" cy="4140535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61903-E778-9646-9FF9-F80DDF2A5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A7A7B-F31D-B344-836C-A639F0094DD6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D98EA-A7FC-5E4E-BCC2-9E1F2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1A99-9A1A-DC4F-AC6B-3BD512839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884BE4-45A2-CB49-8EF5-42EA151733E7}"/>
              </a:ext>
            </a:extLst>
          </p:cNvPr>
          <p:cNvCxnSpPr>
            <a:cxnSpLocks/>
          </p:cNvCxnSpPr>
          <p:nvPr userDrawn="1"/>
        </p:nvCxnSpPr>
        <p:spPr>
          <a:xfrm>
            <a:off x="366850" y="1938528"/>
            <a:ext cx="11458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18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0BBA8-447A-C44F-8686-C88C7A833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32198"/>
            <a:ext cx="11458300" cy="842276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41DB5-2908-C944-870F-A5CCB3A769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6850" y="2017649"/>
            <a:ext cx="5652950" cy="4145407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2EDF4-EB6F-2145-88C2-B177DB4C6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17649"/>
            <a:ext cx="5652950" cy="4145407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7BB5A-0552-D14B-A65B-65C378F1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ECE1E-1B55-2947-9963-54AF5CBEA441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90AAF-5516-4C49-9531-2F4837C73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767DD-2EC7-B34D-B8F5-F2E8DC612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59460B-F1C8-6A44-941D-F2D47060B8BC}"/>
              </a:ext>
            </a:extLst>
          </p:cNvPr>
          <p:cNvCxnSpPr>
            <a:cxnSpLocks/>
          </p:cNvCxnSpPr>
          <p:nvPr userDrawn="1"/>
        </p:nvCxnSpPr>
        <p:spPr>
          <a:xfrm>
            <a:off x="366850" y="1938528"/>
            <a:ext cx="11458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008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0BBA8-447A-C44F-8686-C88C7A833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850" y="1032198"/>
            <a:ext cx="11458300" cy="842276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41DB5-2908-C944-870F-A5CCB3A769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6850" y="2017649"/>
            <a:ext cx="5652950" cy="4145407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7BB5A-0552-D14B-A65B-65C378F1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ECE1E-1B55-2947-9963-54AF5CBEA441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90AAF-5516-4C49-9531-2F4837C73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767DD-2EC7-B34D-B8F5-F2E8DC612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59460B-F1C8-6A44-941D-F2D47060B8BC}"/>
              </a:ext>
            </a:extLst>
          </p:cNvPr>
          <p:cNvCxnSpPr>
            <a:cxnSpLocks/>
          </p:cNvCxnSpPr>
          <p:nvPr userDrawn="1"/>
        </p:nvCxnSpPr>
        <p:spPr>
          <a:xfrm>
            <a:off x="366850" y="1938528"/>
            <a:ext cx="11458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E63F042-2F27-FD47-AD7A-5758C9D742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2017292"/>
            <a:ext cx="5652950" cy="4145404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14D38A7-40DB-294A-BD57-118281AE7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9800" y="5248836"/>
            <a:ext cx="6172200" cy="11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79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5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5FADD0-948E-2E4D-8166-8630AC059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1292"/>
            <a:ext cx="11458300" cy="8422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2FA5A-445C-4C4C-984F-8E925BF0A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6850" y="2008505"/>
            <a:ext cx="11458300" cy="4136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B46A2-77C7-DF4C-8D1D-32C2256F43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6850" y="64506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A1A0663-5F6E-FA48-86B0-FB592E17755D}" type="datetime1">
              <a:rPr lang="en-GB" smtClean="0"/>
              <a:pPr/>
              <a:t>13/03/2025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9F296-8AD1-C245-B261-EFF96F030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06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25F4A-C3E2-9945-995F-CE40CC351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1950" y="64506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53DD674-0FE8-9A43-90ED-815A93F2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01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4" r:id="rId2"/>
    <p:sldLayoutId id="2147483732" r:id="rId3"/>
    <p:sldLayoutId id="2147483733" r:id="rId4"/>
    <p:sldLayoutId id="2147483737" r:id="rId5"/>
    <p:sldLayoutId id="2147483736" r:id="rId6"/>
    <p:sldLayoutId id="2147483722" r:id="rId7"/>
    <p:sldLayoutId id="2147483724" r:id="rId8"/>
    <p:sldLayoutId id="2147483735" r:id="rId9"/>
    <p:sldLayoutId id="2147483725" r:id="rId10"/>
    <p:sldLayoutId id="2147483726" r:id="rId11"/>
    <p:sldLayoutId id="2147483738" r:id="rId12"/>
    <p:sldLayoutId id="2147483727" r:id="rId13"/>
    <p:sldLayoutId id="2147483728" r:id="rId14"/>
    <p:sldLayoutId id="2147483729" r:id="rId15"/>
    <p:sldLayoutId id="2147483759" r:id="rId16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4F268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4F268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F268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F2683"/>
        </a:buClr>
        <a:buFont typeface="Arial" panose="020B0604020202020204" pitchFamily="34" charset="0"/>
        <a:buChar char="•"/>
        <a:defRPr sz="13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F2683"/>
        </a:buClr>
        <a:buFont typeface="Arial" panose="020B0604020202020204" pitchFamily="34" charset="0"/>
        <a:buChar char="•"/>
        <a:defRPr sz="13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F2683"/>
        </a:buClr>
        <a:buFont typeface="Arial" panose="020B0604020202020204" pitchFamily="34" charset="0"/>
        <a:buChar char="•"/>
        <a:defRPr sz="13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DC00091-3738-DD44-9EC3-701EB205BD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6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hape&#10;&#10;Description automatically generated">
            <a:extLst>
              <a:ext uri="{FF2B5EF4-FFF2-40B4-BE49-F238E27FC236}">
                <a16:creationId xmlns:a16="http://schemas.microsoft.com/office/drawing/2014/main" id="{C96C2A85-3147-8E43-AC45-D1D6A41B27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59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AF13CE7A-88E7-9D45-86FF-AB46538C1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1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335B8B79-566D-8E41-BA0C-A5641A3483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23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1233790-B7FE-4E4E-8C14-6753C60674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5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D88DC769-8490-904B-A9D2-4BD366AF15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9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0F4BC49-3F06-0846-BA5B-3060058A5A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0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8_750D60B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8B_ABBEEF2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8/10/relationships/comments" Target="../comments/modernComment_28E_36ED906A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8/10/relationships/comments" Target="../comments/modernComment_294_91DB3FD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microsoft.com/office/2018/10/relationships/comments" Target="../comments/modernComment_293_F27BC3A9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2974870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>
                <a:latin typeface="Arial"/>
                <a:cs typeface="Arial"/>
              </a:rPr>
              <a:t>2024 National Staff Survey Results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2C501D-5BF8-488B-9436-992DB2D24C9D}"/>
              </a:ext>
            </a:extLst>
          </p:cNvPr>
          <p:cNvSpPr txBox="1"/>
          <p:nvPr/>
        </p:nvSpPr>
        <p:spPr>
          <a:xfrm flipH="1">
            <a:off x="2292822" y="3883130"/>
            <a:ext cx="762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>
                <a:solidFill>
                  <a:schemeClr val="bg1"/>
                </a:solidFill>
              </a:rPr>
              <a:t>Prepared by: Rachael McDonald, Deputy Director of HR and L&amp;D</a:t>
            </a:r>
          </a:p>
        </p:txBody>
      </p:sp>
    </p:spTree>
    <p:extLst>
      <p:ext uri="{BB962C8B-B14F-4D97-AF65-F5344CB8AC3E}">
        <p14:creationId xmlns:p14="http://schemas.microsoft.com/office/powerpoint/2010/main" val="170372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40CFA9A-EB60-CBFE-1D91-5CCE5F4C5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799153"/>
              </p:ext>
            </p:extLst>
          </p:nvPr>
        </p:nvGraphicFramePr>
        <p:xfrm>
          <a:off x="552449" y="625760"/>
          <a:ext cx="11087102" cy="604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6931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B9FF956-0709-1968-5DFD-9569E14BC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243985"/>
              </p:ext>
            </p:extLst>
          </p:nvPr>
        </p:nvGraphicFramePr>
        <p:xfrm>
          <a:off x="466726" y="625760"/>
          <a:ext cx="11258548" cy="604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6236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3163835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/>
              <a:t>Local Results 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11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hart&#10;&#10;AI-generated content may be incorrect.">
            <a:extLst>
              <a:ext uri="{FF2B5EF4-FFF2-40B4-BE49-F238E27FC236}">
                <a16:creationId xmlns:a16="http://schemas.microsoft.com/office/drawing/2014/main" id="{0FDFACCF-14FF-0397-0265-5B56E53231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37"/>
          <a:stretch/>
        </p:blipFill>
        <p:spPr>
          <a:xfrm>
            <a:off x="242207" y="1209675"/>
            <a:ext cx="8069943" cy="506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1099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3163835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/>
              <a:t>Divisional Overview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25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932CEBC-E850-86B8-C457-48D52B5A1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2198"/>
            <a:ext cx="11458300" cy="842276"/>
          </a:xfrm>
        </p:spPr>
        <p:txBody>
          <a:bodyPr anchor="b">
            <a:normAutofit/>
          </a:bodyPr>
          <a:lstStyle/>
          <a:p>
            <a:r>
              <a:rPr lang="en-US">
                <a:latin typeface="Arial"/>
                <a:cs typeface="Arial"/>
              </a:rPr>
              <a:t>Medicine &amp; Surgical Division 2024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F9E4E8-6CB7-C00A-1300-A8AB54AAC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01" y="2478314"/>
            <a:ext cx="6129112" cy="32439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46A49F-5723-374B-2CEF-4CF0E8EEF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630" y="2482169"/>
            <a:ext cx="5903235" cy="316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21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932CEBC-E850-86B8-C457-48D52B5A1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24695"/>
            <a:ext cx="11458300" cy="842276"/>
          </a:xfrm>
        </p:spPr>
        <p:txBody>
          <a:bodyPr anchor="b">
            <a:normAutofit/>
          </a:bodyPr>
          <a:lstStyle/>
          <a:p>
            <a:r>
              <a:rPr lang="en-US"/>
              <a:t>Clinical Services Division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90B709-7995-3A2A-C5B3-B94ECE5E0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342" y="2013377"/>
            <a:ext cx="7739316" cy="4140535"/>
          </a:xfrm>
          <a:prstGeom prst="rect">
            <a:avLst/>
          </a:prstGeom>
          <a:noFill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678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932CEBC-E850-86B8-C457-48D52B5A1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2198"/>
            <a:ext cx="11458300" cy="842276"/>
          </a:xfrm>
        </p:spPr>
        <p:txBody>
          <a:bodyPr anchor="b">
            <a:normAutofit/>
          </a:bodyPr>
          <a:lstStyle/>
          <a:p>
            <a:r>
              <a:rPr lang="en-US"/>
              <a:t>Non-Clinical Support &amp; Corporate Division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17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8F1470-70EB-A7A5-06B5-19066F7E3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79" y="2427287"/>
            <a:ext cx="5974443" cy="33006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5A569D-0B6E-2489-C5C6-D9DBF6B24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994" y="2481716"/>
            <a:ext cx="5827940" cy="32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93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3163835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/>
              <a:t>WRES / WDES  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02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3FD50-EB7A-58E2-F188-CF1FB5F0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BBD457-0E1D-5812-93D0-BC672E3A0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D3B597D-54D7-9909-E570-ABA1AAEA1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54" y="585438"/>
            <a:ext cx="10159559" cy="604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6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DBF2-3DD5-ED23-A6B6-D9300288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rial"/>
                <a:cs typeface="Arial"/>
              </a:rPr>
              <a:t>National Summary 2024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800DF2-1C09-743A-F737-DD06D68FE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ECE1E-1B55-2947-9963-54AF5CBEA441}" type="datetime1">
              <a:rPr lang="en-GB" smtClean="0"/>
              <a:t>13/03/2025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1F02F-E48A-F5D7-8491-6E1E4D0E8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A screenshot of a survey&#10;&#10;AI-generated content may be incorrect.">
            <a:extLst>
              <a:ext uri="{FF2B5EF4-FFF2-40B4-BE49-F238E27FC236}">
                <a16:creationId xmlns:a16="http://schemas.microsoft.com/office/drawing/2014/main" id="{7B27063F-17E5-3431-C6D6-C4DD114F4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45" y="1992086"/>
            <a:ext cx="7925254" cy="4406900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C4F56-7435-6C01-BA39-873896A4C2ED}"/>
              </a:ext>
            </a:extLst>
          </p:cNvPr>
          <p:cNvSpPr txBox="1">
            <a:spLocks/>
          </p:cNvSpPr>
          <p:nvPr/>
        </p:nvSpPr>
        <p:spPr>
          <a:xfrm>
            <a:off x="8286357" y="1988657"/>
            <a:ext cx="3745414" cy="41535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4F268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F268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F2683"/>
              </a:buClr>
              <a:buFont typeface="Arial" panose="020B0604020202020204" pitchFamily="34" charset="0"/>
              <a:buChar char="•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F2683"/>
              </a:buClr>
              <a:buFont typeface="Arial" panose="020B0604020202020204" pitchFamily="34" charset="0"/>
              <a:buChar char="•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F2683"/>
              </a:buClr>
              <a:buFont typeface="Arial" panose="020B0604020202020204" pitchFamily="34" charset="0"/>
              <a:buChar char="•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1200">
                <a:solidFill>
                  <a:schemeClr val="bg2">
                    <a:lumMod val="10000"/>
                  </a:schemeClr>
                </a:solidFill>
                <a:latin typeface="+mn-lt"/>
                <a:cs typeface="Arial"/>
              </a:rPr>
              <a:t>Participation for the National Staff Survey 2024 increased by 138,480 nationally</a:t>
            </a:r>
            <a:endParaRPr lang="en-GB" sz="120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fontAlgn="base"/>
            <a:r>
              <a:rPr lang="en-GB" sz="1200">
                <a:solidFill>
                  <a:schemeClr val="bg2">
                    <a:lumMod val="10000"/>
                  </a:schemeClr>
                </a:solidFill>
                <a:latin typeface="+mn-lt"/>
                <a:cs typeface="Arial"/>
              </a:rPr>
              <a:t>The measures relating to ‘Compassionate culture’ have remained similar in 2024. This follows two years of consecutive improvement, and all measures are at their highest recorded levels. </a:t>
            </a:r>
          </a:p>
          <a:p>
            <a:pPr fontAlgn="base"/>
            <a:r>
              <a:rPr lang="en-GB" sz="1200">
                <a:solidFill>
                  <a:schemeClr val="bg2">
                    <a:lumMod val="10000"/>
                  </a:schemeClr>
                </a:solidFill>
                <a:latin typeface="+mn-lt"/>
                <a:cs typeface="Arial"/>
              </a:rPr>
              <a:t>The proportions of staff experiencing harassment, bullying or abuse from each of patients/service users, managers and other colleagues are all at their lowest reported levels in five years.</a:t>
            </a:r>
          </a:p>
          <a:p>
            <a:r>
              <a:rPr lang="en-GB" sz="1200">
                <a:solidFill>
                  <a:schemeClr val="bg2">
                    <a:lumMod val="10000"/>
                  </a:schemeClr>
                </a:solidFill>
                <a:latin typeface="+mn-lt"/>
                <a:cs typeface="Arial"/>
              </a:rPr>
              <a:t>Most elements from the People Promise have remained similar following an improvement in previous years. </a:t>
            </a:r>
          </a:p>
          <a:p>
            <a:endParaRPr lang="en-GB" sz="1200">
              <a:solidFill>
                <a:schemeClr val="bg2">
                  <a:lumMod val="10000"/>
                </a:schemeClr>
              </a:solidFill>
              <a:latin typeface="+mn-lt"/>
              <a:cs typeface="Arial"/>
            </a:endParaRPr>
          </a:p>
          <a:p>
            <a:pPr fontAlgn="base"/>
            <a:endParaRPr lang="en-GB" sz="1200">
              <a:solidFill>
                <a:schemeClr val="bg2">
                  <a:lumMod val="10000"/>
                </a:schemeClr>
              </a:solidFill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4895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3FD50-EB7A-58E2-F188-CF1FB5F0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BBD457-0E1D-5812-93D0-BC672E3A0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CE730CC-1A26-2111-BCD7-BBE40DCB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82750"/>
            <a:ext cx="12192000" cy="536686"/>
          </a:xfrm>
        </p:spPr>
        <p:txBody>
          <a:bodyPr anchor="b">
            <a:normAutofit/>
          </a:bodyPr>
          <a:lstStyle/>
          <a:p>
            <a:pPr algn="ctr"/>
            <a:r>
              <a:rPr lang="en-US"/>
              <a:t>WRES – Staff Survey</a:t>
            </a:r>
          </a:p>
        </p:txBody>
      </p:sp>
      <p:pic>
        <p:nvPicPr>
          <p:cNvPr id="7" name="Picture 6" descr="A screenshot of a graph&#10;&#10;AI-generated content may be incorrect.">
            <a:extLst>
              <a:ext uri="{FF2B5EF4-FFF2-40B4-BE49-F238E27FC236}">
                <a16:creationId xmlns:a16="http://schemas.microsoft.com/office/drawing/2014/main" id="{F2006F79-64A5-5129-A909-CB3D64CD9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1305637"/>
            <a:ext cx="12192000" cy="566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177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6B670-F03F-CC33-E3A6-33FF5507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3B6B4C-6106-4A3C-F99A-02809CDD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BA72830-053E-B914-0570-2B7F93798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134" y="380999"/>
            <a:ext cx="7574120" cy="616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319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6B670-F03F-CC33-E3A6-33FF5507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3B6B4C-6106-4A3C-F99A-02809CDD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5672C2-2DEB-C5C7-4611-A20F45F90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5304"/>
            <a:ext cx="12192000" cy="536686"/>
          </a:xfrm>
        </p:spPr>
        <p:txBody>
          <a:bodyPr anchor="b">
            <a:normAutofit/>
          </a:bodyPr>
          <a:lstStyle/>
          <a:p>
            <a:pPr algn="ctr"/>
            <a:r>
              <a:rPr lang="en-US"/>
              <a:t>WDES – Staff Survey</a:t>
            </a:r>
          </a:p>
        </p:txBody>
      </p:sp>
      <p:pic>
        <p:nvPicPr>
          <p:cNvPr id="3" name="Picture 2" descr="A collage of graphs and charts&#10;&#10;AI-generated content may be incorrect.">
            <a:extLst>
              <a:ext uri="{FF2B5EF4-FFF2-40B4-BE49-F238E27FC236}">
                <a16:creationId xmlns:a16="http://schemas.microsoft.com/office/drawing/2014/main" id="{411C9F0A-8999-8C8E-3AEF-9D1F46D87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5" y="1159536"/>
            <a:ext cx="12192000" cy="587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67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6B670-F03F-CC33-E3A6-33FF5507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3365-F639-A549-8E1F-0B1E00687E9B}" type="datetime1">
              <a:rPr lang="en-GB" smtClean="0"/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3B6B4C-6106-4A3C-F99A-02809CDD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5672C2-2DEB-C5C7-4611-A20F45F90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5304"/>
            <a:ext cx="12192000" cy="536686"/>
          </a:xfrm>
        </p:spPr>
        <p:txBody>
          <a:bodyPr anchor="b">
            <a:normAutofit/>
          </a:bodyPr>
          <a:lstStyle/>
          <a:p>
            <a:pPr algn="ctr"/>
            <a:r>
              <a:rPr lang="en-US"/>
              <a:t>WDES – Staff Survey</a:t>
            </a:r>
          </a:p>
        </p:txBody>
      </p:sp>
      <p:pic>
        <p:nvPicPr>
          <p:cNvPr id="6" name="Picture 5" descr="A collage of graphs and charts&#10;&#10;AI-generated content may be incorrect.">
            <a:extLst>
              <a:ext uri="{FF2B5EF4-FFF2-40B4-BE49-F238E27FC236}">
                <a16:creationId xmlns:a16="http://schemas.microsoft.com/office/drawing/2014/main" id="{B737F092-C9B9-F839-0784-7FD0BD37B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4" y="1229956"/>
            <a:ext cx="12192000" cy="584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64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3163835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/>
              <a:t>Next Steps  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724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2727" y="1796819"/>
            <a:ext cx="12192000" cy="17680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5867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4869" y="2240327"/>
            <a:ext cx="12179273" cy="13441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4589BFE-8113-42CA-A40A-A7755FC6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</a:pPr>
            <a:r>
              <a:rPr lang="en-GB"/>
              <a:t>Next steps…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61BB19-94D0-417D-8EE6-04DFD2D197CB}"/>
              </a:ext>
            </a:extLst>
          </p:cNvPr>
          <p:cNvSpPr/>
          <p:nvPr/>
        </p:nvSpPr>
        <p:spPr>
          <a:xfrm>
            <a:off x="366506" y="1719626"/>
            <a:ext cx="11284777" cy="510909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Communication Plan in place to cascade results and celebrate our amazing results across the organisation!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HRBP’s and Managers partnered with divisions and departments to analyse local results and create meaningful and impactful action plans to make positive change in relation to areas of improvement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Action plans to </a:t>
            </a:r>
            <a:r>
              <a:rPr lang="en-GB" sz="1200">
                <a:latin typeface="Arial"/>
                <a:cs typeface="Arial"/>
              </a:rPr>
              <a:t>be communicated by Divisions as followed:-</a:t>
            </a:r>
            <a:r>
              <a:rPr lang="en-GB" sz="1200" b="1">
                <a:latin typeface="Arial"/>
                <a:cs typeface="Arial"/>
              </a:rPr>
              <a:t>	</a:t>
            </a:r>
            <a:endParaRPr lang="en-GB" sz="1200" b="1" i="1">
              <a:latin typeface="Arial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1200" b="1">
                <a:solidFill>
                  <a:schemeClr val="accent1"/>
                </a:solidFill>
                <a:latin typeface="Arial"/>
                <a:cs typeface="Arial"/>
              </a:rPr>
              <a:t>	People Delivery Group   May 25	</a:t>
            </a:r>
          </a:p>
          <a:p>
            <a:pPr>
              <a:spcAft>
                <a:spcPts val="1200"/>
              </a:spcAft>
            </a:pPr>
            <a:r>
              <a:rPr lang="en-GB" sz="1200" b="1">
                <a:solidFill>
                  <a:schemeClr val="accent1"/>
                </a:solidFill>
                <a:latin typeface="Arial"/>
                <a:cs typeface="Arial"/>
              </a:rPr>
              <a:t>	Operational Board	  May 25</a:t>
            </a:r>
          </a:p>
          <a:p>
            <a:pPr>
              <a:spcAft>
                <a:spcPts val="1200"/>
              </a:spcAft>
            </a:pPr>
            <a:r>
              <a:rPr lang="en-GB" sz="1200" b="1">
                <a:solidFill>
                  <a:schemeClr val="accent1"/>
                </a:solidFill>
                <a:latin typeface="Arial"/>
                <a:cs typeface="Arial"/>
              </a:rPr>
              <a:t>	People Committee     June 25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Deeper analysis of WRES and WDES survey results to identify improvements and areas of focus.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Develop and share ‘</a:t>
            </a:r>
            <a:r>
              <a:rPr lang="en-GB" sz="1200" b="1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you said, we listened</a:t>
            </a: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’ communication with employees to ensure they are kept informed of the action plans to fulfil the people promise that their voice does count and is listened to. 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Ensure that People Pulse data is cascaded and feed into action plans (April, July and January)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tx1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World Café to plan for the next survey to ensure we maximise engagement and ensure a high compliance rate</a:t>
            </a:r>
          </a:p>
          <a:p>
            <a:pPr>
              <a:spcAft>
                <a:spcPts val="1200"/>
              </a:spcAft>
            </a:pPr>
            <a:endParaRPr lang="en-GB" sz="120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20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20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1699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B4B4479-21A7-4EF1-A576-31BEC855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2198"/>
            <a:ext cx="11458300" cy="842276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2700"/>
              <a:t>LHCH Headlines</a:t>
            </a:r>
            <a:br>
              <a:rPr lang="en-US" sz="2700"/>
            </a:br>
            <a:endParaRPr lang="en-US" sz="2700" i="1"/>
          </a:p>
        </p:txBody>
      </p:sp>
      <p:pic>
        <p:nvPicPr>
          <p:cNvPr id="3" name="Picture 2" descr="A blue and white background with blue arrows&#10;&#10;AI-generated content may be incorrect.">
            <a:extLst>
              <a:ext uri="{FF2B5EF4-FFF2-40B4-BE49-F238E27FC236}">
                <a16:creationId xmlns:a16="http://schemas.microsoft.com/office/drawing/2014/main" id="{056FA7CC-9EDF-0CFA-2D10-511059388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50" y="2571122"/>
            <a:ext cx="5652950" cy="3038460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6686E3B-5570-47CF-AC32-9CF994253572}"/>
              </a:ext>
            </a:extLst>
          </p:cNvPr>
          <p:cNvSpPr txBox="1"/>
          <p:nvPr/>
        </p:nvSpPr>
        <p:spPr>
          <a:xfrm>
            <a:off x="6172200" y="2017649"/>
            <a:ext cx="5652950" cy="41454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endParaRPr 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SURVEY UPDATE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Staff Survey launched Monday 7th October 2024 and was open until Friday 29th November 2024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 final response rate, considering any leavers and ineligible staff, was 62% (1157 respondents).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This is an 2% decrease from 2023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LHCH had the second highest response rate benchmarked against all acute specialist trusts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There was strong staff engagement throughout led by the HR Manager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Have a Break, Have a Kit Kat initiative was in place to encourage completion and support wellbeing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Night shift walk arounds took place to improve visibility and help boost participation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300"/>
              </a:spcAft>
              <a:buClr>
                <a:srgbClr val="4F2683"/>
              </a:buClr>
              <a:buFont typeface="Arial" panose="020B0604020202020204" pitchFamily="34" charset="0"/>
              <a:buChar char="•"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3866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B4B4479-21A7-4EF1-A576-31BEC855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49656"/>
            <a:ext cx="11461476" cy="823912"/>
          </a:xfrm>
        </p:spPr>
        <p:txBody>
          <a:bodyPr anchor="b">
            <a:normAutofit/>
          </a:bodyPr>
          <a:lstStyle/>
          <a:p>
            <a:r>
              <a:rPr lang="en-US"/>
              <a:t>LHCH Overview – People Promise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D345B38-C6C6-4962-AD02-48AE6CF25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674" y="2020823"/>
            <a:ext cx="5633901" cy="374400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2023</a:t>
            </a:r>
            <a:endParaRPr lang="en-US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B604D74A-C181-45AB-B184-FFE9571AEB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20824"/>
            <a:ext cx="5659302" cy="374400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2024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8E19D6-36E2-43EF-83A8-040101F24E9B}"/>
              </a:ext>
            </a:extLst>
          </p:cNvPr>
          <p:cNvSpPr txBox="1"/>
          <p:nvPr/>
        </p:nvSpPr>
        <p:spPr>
          <a:xfrm>
            <a:off x="-163147" y="5808344"/>
            <a:ext cx="1178909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1200" b="1" i="1">
                <a:solidFill>
                  <a:schemeClr val="bg1"/>
                </a:solidFill>
                <a:highlight>
                  <a:srgbClr val="4F2683"/>
                </a:highlight>
              </a:rPr>
              <a:t>LHCH has scored the best in all themes of the People Promise benchmarked against all Acute Specialist Trusts </a:t>
            </a:r>
          </a:p>
          <a:p>
            <a:pPr algn="ctr"/>
            <a:r>
              <a:rPr lang="en-GB" sz="1200" b="1" i="1">
                <a:solidFill>
                  <a:schemeClr val="bg1"/>
                </a:solidFill>
                <a:highlight>
                  <a:srgbClr val="4F2683"/>
                </a:highlight>
              </a:rPr>
              <a:t>LHCH has also made improvement in some areas of the People Promise</a:t>
            </a:r>
            <a:endParaRPr lang="en-GB" sz="1200" b="1" i="1">
              <a:solidFill>
                <a:schemeClr val="bg1"/>
              </a:solidFill>
              <a:highlight>
                <a:srgbClr val="4F2683"/>
              </a:highlight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266B94-BCC1-7CB7-032D-35E12E02F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87" y="2610467"/>
            <a:ext cx="6102225" cy="2870738"/>
          </a:xfrm>
          <a:prstGeom prst="rect">
            <a:avLst/>
          </a:prstGeom>
        </p:spPr>
      </p:pic>
      <p:pic>
        <p:nvPicPr>
          <p:cNvPr id="2" name="Picture 1" descr="A graph with text and numbers&#10;&#10;AI-generated content may be incorrect.">
            <a:extLst>
              <a:ext uri="{FF2B5EF4-FFF2-40B4-BE49-F238E27FC236}">
                <a16:creationId xmlns:a16="http://schemas.microsoft.com/office/drawing/2014/main" id="{F5DECFCE-F1CA-7858-DEFD-776CC2B23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255" y="2675969"/>
            <a:ext cx="6022398" cy="279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6504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1719" y="3163835"/>
            <a:ext cx="10488562" cy="84050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/>
              <a:t>How LHCH Compares…</a:t>
            </a:r>
            <a:br>
              <a:rPr lang="en-GB"/>
            </a:br>
            <a:endParaRPr lang="en-GB" sz="3600">
              <a:highlight>
                <a:srgbClr val="FF0000"/>
              </a:highligh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0313-A122-C14C-B656-D37AB3F0E6CE}" type="datetime1">
              <a:rPr lang="en-GB" smtClean="0"/>
              <a:t>13/03/2025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DD674-0FE8-9A43-90ED-815A93F2FB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57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B4B4479-21A7-4EF1-A576-31BEC855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2198"/>
            <a:ext cx="11458300" cy="842276"/>
          </a:xfrm>
        </p:spPr>
        <p:txBody>
          <a:bodyPr anchor="b">
            <a:normAutofit/>
          </a:bodyPr>
          <a:lstStyle/>
          <a:p>
            <a:r>
              <a:rPr lang="en-US"/>
              <a:t>People Promise: LHCH vs Acute Specialist Trusts Position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B1FB68-45D6-2DD8-E9E9-ADFEE2456C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861"/>
          <a:stretch/>
        </p:blipFill>
        <p:spPr>
          <a:xfrm>
            <a:off x="366850" y="2017649"/>
            <a:ext cx="5652950" cy="4145407"/>
          </a:xfrm>
          <a:prstGeom prst="rect">
            <a:avLst/>
          </a:prstGeom>
          <a:noFill/>
        </p:spPr>
      </p:pic>
      <p:sp>
        <p:nvSpPr>
          <p:cNvPr id="71" name="Content Placeholder 3">
            <a:extLst>
              <a:ext uri="{FF2B5EF4-FFF2-40B4-BE49-F238E27FC236}">
                <a16:creationId xmlns:a16="http://schemas.microsoft.com/office/drawing/2014/main" id="{26FECB1E-0124-9AFF-85F8-E5DE3319E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17649"/>
            <a:ext cx="5652950" cy="414540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0"/>
              </a:spcBef>
              <a:buClr>
                <a:srgbClr val="4F2683"/>
              </a:buClr>
              <a:buNone/>
            </a:pPr>
            <a:r>
              <a:rPr lang="en-US" b="1">
                <a:latin typeface="Arial"/>
                <a:cs typeface="Arial"/>
              </a:rPr>
              <a:t>THE GOOD NEWS STORY</a:t>
            </a:r>
          </a:p>
          <a:p>
            <a:pPr marL="0" indent="0">
              <a:spcBef>
                <a:spcPts val="0"/>
              </a:spcBef>
              <a:buClr>
                <a:srgbClr val="4F2683"/>
              </a:buClr>
              <a:buNone/>
            </a:pPr>
            <a:endParaRPr lang="en-US" b="1" i="1"/>
          </a:p>
          <a:p>
            <a:pPr marL="342900" lvl="0" indent="-342900">
              <a:buFont typeface="Wingdings" panose="05000000000000000000" pitchFamily="2" charset="2"/>
              <a:buChar char=""/>
              <a:tabLst>
                <a:tab pos="304800" algn="l"/>
              </a:tabLst>
            </a:pPr>
            <a:r>
              <a:rPr lang="en-GB" b="0" kern="0">
                <a:effectLst/>
                <a:latin typeface="Arial"/>
                <a:cs typeface="Arial"/>
              </a:rPr>
              <a:t>We are 1st in all People Promise elements &amp; themes, benchmarked against ‘Acute Specialist Trusts</a:t>
            </a:r>
            <a:r>
              <a:rPr lang="en-GB" kern="0">
                <a:latin typeface="Arial"/>
                <a:cs typeface="Arial"/>
              </a:rPr>
              <a:t>'</a:t>
            </a:r>
            <a:endParaRPr lang="en-GB" b="0" kern="0">
              <a:effectLst/>
            </a:endParaRPr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304800" algn="l"/>
              </a:tabLst>
            </a:pPr>
            <a:r>
              <a:rPr lang="en-GB" i="1" kern="0">
                <a:latin typeface="Arial"/>
                <a:cs typeface="Arial"/>
              </a:rPr>
              <a:t> </a:t>
            </a:r>
            <a:r>
              <a:rPr lang="en-GB" kern="0">
                <a:latin typeface="Arial"/>
                <a:cs typeface="Arial"/>
              </a:rPr>
              <a:t>LHCH improved in 5 areas of the People Promise elements</a:t>
            </a:r>
          </a:p>
          <a:p>
            <a:pPr marL="800100" lvl="1" indent="-342900">
              <a:buFont typeface="Courier New" panose="05000000000000000000" pitchFamily="2" charset="2"/>
              <a:buChar char="o"/>
              <a:tabLst>
                <a:tab pos="304800" algn="l"/>
              </a:tabLst>
            </a:pPr>
            <a:r>
              <a:rPr lang="en-GB" kern="0">
                <a:latin typeface="Arial"/>
                <a:cs typeface="Arial"/>
              </a:rPr>
              <a:t>Compassionate and Inclusive</a:t>
            </a:r>
            <a:endParaRPr lang="en-GB" kern="0"/>
          </a:p>
          <a:p>
            <a:pPr marL="800100" lvl="1" indent="-342900">
              <a:buFont typeface="Courier New" panose="05000000000000000000" pitchFamily="2" charset="2"/>
              <a:buChar char="o"/>
              <a:tabLst>
                <a:tab pos="304800" algn="l"/>
              </a:tabLst>
            </a:pPr>
            <a:r>
              <a:rPr lang="en-GB" kern="0">
                <a:latin typeface="Arial"/>
                <a:cs typeface="Arial"/>
              </a:rPr>
              <a:t>Recognised and Rewarded</a:t>
            </a:r>
            <a:endParaRPr lang="en-GB" kern="0"/>
          </a:p>
          <a:p>
            <a:pPr marL="800100" lvl="1" indent="-342900">
              <a:buFont typeface="Courier New" panose="05000000000000000000" pitchFamily="2" charset="2"/>
              <a:buChar char="o"/>
              <a:tabLst>
                <a:tab pos="304800" algn="l"/>
              </a:tabLst>
            </a:pPr>
            <a:r>
              <a:rPr lang="en-GB" kern="0">
                <a:latin typeface="Arial"/>
                <a:cs typeface="Arial"/>
              </a:rPr>
              <a:t>Safe &amp; Healthy</a:t>
            </a:r>
            <a:endParaRPr lang="en-GB" kern="0"/>
          </a:p>
          <a:p>
            <a:pPr marL="800100" lvl="1" indent="-342900">
              <a:buFont typeface="Courier New" panose="05000000000000000000" pitchFamily="2" charset="2"/>
              <a:buChar char="o"/>
              <a:tabLst>
                <a:tab pos="304800" algn="l"/>
              </a:tabLst>
            </a:pPr>
            <a:r>
              <a:rPr lang="en-GB" kern="0">
                <a:latin typeface="Arial"/>
                <a:cs typeface="Arial"/>
              </a:rPr>
              <a:t>Always Learning</a:t>
            </a:r>
            <a:endParaRPr lang="en-GB" kern="0"/>
          </a:p>
          <a:p>
            <a:pPr marL="800100" lvl="1" indent="-342900">
              <a:buFont typeface="Courier New" panose="05000000000000000000" pitchFamily="2" charset="2"/>
              <a:buChar char="o"/>
              <a:tabLst>
                <a:tab pos="304800" algn="l"/>
              </a:tabLst>
            </a:pPr>
            <a:r>
              <a:rPr lang="en-GB" kern="0"/>
              <a:t>Morale </a:t>
            </a:r>
            <a:endParaRPr lang="en-GB" kern="0">
              <a:effectLst/>
            </a:endParaRPr>
          </a:p>
          <a:p>
            <a:pPr marL="0" indent="0">
              <a:spcBef>
                <a:spcPts val="0"/>
              </a:spcBef>
              <a:buClr>
                <a:srgbClr val="4F2683"/>
              </a:buClr>
              <a:buNone/>
            </a:pPr>
            <a:endParaRPr lang="en-GB" i="1"/>
          </a:p>
          <a:p>
            <a:pPr marL="57150" indent="0">
              <a:spcBef>
                <a:spcPts val="0"/>
              </a:spcBef>
              <a:buNone/>
            </a:pPr>
            <a:endParaRPr lang="en-GB" i="1"/>
          </a:p>
          <a:p>
            <a:pPr>
              <a:spcBef>
                <a:spcPts val="0"/>
              </a:spcBef>
            </a:pP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76" name="Slide Number Placeholder 5">
            <a:extLst>
              <a:ext uri="{FF2B5EF4-FFF2-40B4-BE49-F238E27FC236}">
                <a16:creationId xmlns:a16="http://schemas.microsoft.com/office/drawing/2014/main" id="{0C22B67E-862C-C4D6-4D6A-02FC5F046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9728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B4B4479-21A7-4EF1-A576-31BEC855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50" y="1032198"/>
            <a:ext cx="11458300" cy="842276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en-US"/>
              <a:t>LHCH vs Cheshire &amp; Merseyside 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BF9FAD5-BB64-5D06-F492-8E19252DC9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14244" y="2416484"/>
            <a:ext cx="4292363" cy="1920170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LHCH came 1</a:t>
            </a:r>
            <a:r>
              <a:rPr lang="en-US" sz="1200" baseline="30000" dirty="0"/>
              <a:t>st</a:t>
            </a:r>
            <a:r>
              <a:rPr lang="en-US" sz="1200" dirty="0"/>
              <a:t> in all 4 key indicators across C&amp;M against all NHS Trusts in 2024: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E9F86-5A6B-49C1-9CD1-827754CC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68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41A7A7B-F31D-B344-836C-A639F0094DD6}" type="datetime1">
              <a:rPr lang="en-GB" smtClean="0"/>
              <a:pPr>
                <a:spcAft>
                  <a:spcPts val="600"/>
                </a:spcAft>
              </a:pPr>
              <a:t>13/03/2025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24DB95-B286-4E47-BBB8-C1C3EFC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950" y="645062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53DD674-0FE8-9A43-90ED-815A93F2FBA3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607FC8-9684-6786-9CE2-F37180F23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34" y="2219417"/>
            <a:ext cx="7764310" cy="37048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0C1C3B-99BE-CAF6-1E52-4DAB2B607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991" y="3002872"/>
            <a:ext cx="3889159" cy="133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56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F3E16F5-A58F-C26E-5E9B-6803B0BA9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237346"/>
              </p:ext>
            </p:extLst>
          </p:nvPr>
        </p:nvGraphicFramePr>
        <p:xfrm>
          <a:off x="638176" y="652255"/>
          <a:ext cx="10734674" cy="6029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5768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701C202-6C7E-71CF-CB71-D48CB9164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390376"/>
              </p:ext>
            </p:extLst>
          </p:nvPr>
        </p:nvGraphicFramePr>
        <p:xfrm>
          <a:off x="676274" y="606710"/>
          <a:ext cx="10839452" cy="604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123019"/>
      </p:ext>
    </p:extLst>
  </p:cSld>
  <p:clrMapOvr>
    <a:masterClrMapping/>
  </p:clrMapOvr>
</p:sld>
</file>

<file path=ppt/theme/theme1.xml><?xml version="1.0" encoding="utf-8"?>
<a:theme xmlns:a="http://schemas.openxmlformats.org/drawingml/2006/main" name="LHCH">
  <a:themeElements>
    <a:clrScheme name="Custom 1">
      <a:dk1>
        <a:srgbClr val="323232"/>
      </a:dk1>
      <a:lt1>
        <a:srgbClr val="FFFFFF"/>
      </a:lt1>
      <a:dk2>
        <a:srgbClr val="4F2683"/>
      </a:dk2>
      <a:lt2>
        <a:srgbClr val="EBEBEB"/>
      </a:lt2>
      <a:accent1>
        <a:srgbClr val="4F2683"/>
      </a:accent1>
      <a:accent2>
        <a:srgbClr val="F7961D"/>
      </a:accent2>
      <a:accent3>
        <a:srgbClr val="C0C0C0"/>
      </a:accent3>
      <a:accent4>
        <a:srgbClr val="28A0DC"/>
      </a:accent4>
      <a:accent5>
        <a:srgbClr val="7DAF64"/>
      </a:accent5>
      <a:accent6>
        <a:srgbClr val="FFC850"/>
      </a:accent6>
      <a:hlink>
        <a:srgbClr val="4B7FD3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HCH" id="{3EFC2655-F634-044D-9862-F122A5DF0291}" vid="{E10AC9EE-8471-4540-BB60-1C0E7746DC28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EDCEB5A5E09C40980B42271DCF7AE6" ma:contentTypeVersion="4" ma:contentTypeDescription="Create a new document." ma:contentTypeScope="" ma:versionID="21d9fb921724785cae93021fe68195fb">
  <xsd:schema xmlns:xsd="http://www.w3.org/2001/XMLSchema" xmlns:xs="http://www.w3.org/2001/XMLSchema" xmlns:p="http://schemas.microsoft.com/office/2006/metadata/properties" xmlns:ns2="3c0e1eaa-692f-412b-8fdf-5c45dca74691" targetNamespace="http://schemas.microsoft.com/office/2006/metadata/properties" ma:root="true" ma:fieldsID="1df52f143b9d0e44b724c8e3413a6714" ns2:_="">
    <xsd:import namespace="3c0e1eaa-692f-412b-8fdf-5c45dca746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0e1eaa-692f-412b-8fdf-5c45dca746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AF12E0-22DB-4A7C-A506-68F1E41BF537}">
  <ds:schemaRefs>
    <ds:schemaRef ds:uri="3c0e1eaa-692f-412b-8fdf-5c45dca7469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F99B88-4094-47A2-A0FD-A3A30E460B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927550-3D43-43F3-B044-AB2D4E5DF22F}">
  <ds:schemaRefs>
    <ds:schemaRef ds:uri="http://schemas.microsoft.com/office/2006/metadata/properties"/>
    <ds:schemaRef ds:uri="3c0e1eaa-692f-412b-8fdf-5c45dca74691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Widescreen</PresentationFormat>
  <Paragraphs>112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LHCH</vt:lpstr>
      <vt:lpstr>11_Office Theme</vt:lpstr>
      <vt:lpstr>12_Office Theme</vt:lpstr>
      <vt:lpstr>16_Office Theme</vt:lpstr>
      <vt:lpstr>13_Office Theme</vt:lpstr>
      <vt:lpstr>19_Office Theme</vt:lpstr>
      <vt:lpstr>14_Office Theme</vt:lpstr>
      <vt:lpstr>3_Office Theme</vt:lpstr>
      <vt:lpstr>2024 National Staff Survey Results </vt:lpstr>
      <vt:lpstr>National Summary 2024</vt:lpstr>
      <vt:lpstr>LHCH Headlines </vt:lpstr>
      <vt:lpstr>LHCH Overview – People Promise</vt:lpstr>
      <vt:lpstr>How LHCH Compares… </vt:lpstr>
      <vt:lpstr>People Promise: LHCH vs Acute Specialist Trusts Position</vt:lpstr>
      <vt:lpstr>LHCH vs Cheshire &amp; Merseyside </vt:lpstr>
      <vt:lpstr>PowerPoint Presentation</vt:lpstr>
      <vt:lpstr>PowerPoint Presentation</vt:lpstr>
      <vt:lpstr>PowerPoint Presentation</vt:lpstr>
      <vt:lpstr>PowerPoint Presentation</vt:lpstr>
      <vt:lpstr>Local Results  </vt:lpstr>
      <vt:lpstr>PowerPoint Presentation</vt:lpstr>
      <vt:lpstr>Divisional Overview </vt:lpstr>
      <vt:lpstr>Medicine &amp; Surgical Division 2024</vt:lpstr>
      <vt:lpstr>Clinical Services Division</vt:lpstr>
      <vt:lpstr>Non-Clinical Support &amp; Corporate Division</vt:lpstr>
      <vt:lpstr>WRES / WDES   </vt:lpstr>
      <vt:lpstr>PowerPoint Presentation</vt:lpstr>
      <vt:lpstr>WRES – Staff Survey</vt:lpstr>
      <vt:lpstr>PowerPoint Presentation</vt:lpstr>
      <vt:lpstr>WDES – Staff Survey</vt:lpstr>
      <vt:lpstr>WDES – Staff Survey</vt:lpstr>
      <vt:lpstr>Next Steps   </vt:lpstr>
      <vt:lpstr>Next steps…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Year People Strategy</dc:title>
  <dc:creator>Beth Williams-Lally</dc:creator>
  <cp:lastModifiedBy>Vinny Langan</cp:lastModifiedBy>
  <cp:revision>2</cp:revision>
  <dcterms:created xsi:type="dcterms:W3CDTF">2021-10-05T12:37:37Z</dcterms:created>
  <dcterms:modified xsi:type="dcterms:W3CDTF">2025-03-13T15:11:10Z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0x0101007BEDCEB5A5E09C40980B42271DCF7AE6</vt:lpwstr>
  </property>
</Properties>
</file>